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81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77" r:id="rId13"/>
    <p:sldId id="276" r:id="rId14"/>
    <p:sldId id="278" r:id="rId15"/>
    <p:sldId id="280" r:id="rId16"/>
    <p:sldId id="269" r:id="rId17"/>
    <p:sldId id="270" r:id="rId18"/>
    <p:sldId id="271" r:id="rId19"/>
    <p:sldId id="272" r:id="rId20"/>
    <p:sldId id="274" r:id="rId21"/>
  </p:sldIdLst>
  <p:sldSz cx="18288000" cy="10287000"/>
  <p:notesSz cx="6858000" cy="9144000"/>
  <p:embeddedFontLst>
    <p:embeddedFont>
      <p:font typeface="Pretendard Bold" panose="020B0600000101010101" charset="-127"/>
      <p:bold r:id="rId23"/>
    </p:embeddedFont>
    <p:embeddedFont>
      <p:font typeface="Pretendard Light" panose="020B0600000101010101" charset="-127"/>
      <p:regular r:id="rId24"/>
    </p:embeddedFont>
    <p:embeddedFont>
      <p:font typeface="Pretendard Medium" panose="020B0600000101010101" charset="-127"/>
      <p:bold r:id="rId25"/>
    </p:embeddedFont>
    <p:embeddedFont>
      <p:font typeface="Pretendard Regular" panose="020B0600000101010101" charset="-127"/>
      <p:regular r:id="rId26"/>
    </p:embeddedFont>
    <p:embeddedFont>
      <p:font typeface="Pretendard SemiBold" panose="020B0600000101010101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Noto Sans JP Bold" panose="020B0200000000000000" pitchFamily="34" charset="-128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25BA2-9050-4D1D-9BF0-D1AF0E9EBE12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E0AEC-5A32-4127-A2BB-C44665879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7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0AEC-5A32-4127-A2BB-C44665879EA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112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124200"/>
            <a:ext cx="10896600" cy="260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22900" y="6438900"/>
            <a:ext cx="74549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실시간 항공운항정보 </a:t>
            </a:r>
            <a:r>
              <a:rPr lang="en-US" altLang="ko-KR" sz="3600" b="0" i="0" u="none" strike="noStrike" spc="-200" dirty="0">
                <a:solidFill>
                  <a:srgbClr val="FFFFFF"/>
                </a:solidFill>
                <a:latin typeface="Pretendard Medium"/>
              </a:rPr>
              <a:t>QA Engine 2</a:t>
            </a: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팀</a:t>
            </a:r>
            <a:endParaRPr lang="en-US" sz="3600" b="0" i="0" u="none" strike="noStrike" spc="-2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00500" y="9525000"/>
            <a:ext cx="1422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800" b="0" i="0" u="none" strike="noStrike" spc="-100" dirty="0">
                <a:solidFill>
                  <a:srgbClr val="FFFFFF"/>
                </a:solidFill>
                <a:latin typeface="Pretendard Regular"/>
              </a:rPr>
              <a:t>2024.08.19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4325600" cy="290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종류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한국공항공사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인천공항공사의 실시간 운항정보의 오픈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정제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응답받은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데이터를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파싱하여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 데이터만 저장</a:t>
            </a:r>
            <a:endParaRPr lang="en-US" altLang="ko-KR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Database :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특성상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Vector DB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대신에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RDMBS(MySQL)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426317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FFAABB"/>
                </a:solidFill>
                <a:ea typeface="Pretendard Regular"/>
              </a:rPr>
              <a:t>실습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 dirty="0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 dirty="0">
                <a:solidFill>
                  <a:srgbClr val="FFAABB"/>
                </a:solidFill>
                <a:ea typeface="Pretendard Regular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–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항공운항</a:t>
            </a:r>
            <a:r>
              <a:rPr lang="ko-KR" altLang="en-US" sz="3000" dirty="0">
                <a:solidFill>
                  <a:srgbClr val="FFFFFF"/>
                </a:solidFill>
                <a:latin typeface="Pretendard Regular"/>
              </a:rPr>
              <a:t>의 </a:t>
            </a:r>
            <a:r>
              <a:rPr lang="en-US" altLang="ko-KR" sz="3000" dirty="0">
                <a:solidFill>
                  <a:srgbClr val="FFFFFF"/>
                </a:solidFill>
                <a:latin typeface="Pretendard Regular"/>
              </a:rPr>
              <a:t>JSON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A3E372-FF15-F91A-1E7E-F4210B84BE1C}"/>
              </a:ext>
            </a:extLst>
          </p:cNvPr>
          <p:cNvSpPr/>
          <p:nvPr/>
        </p:nvSpPr>
        <p:spPr>
          <a:xfrm>
            <a:off x="3886200" y="2781300"/>
            <a:ext cx="5638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"AIRLINE_ENGLISH"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"T'WAY AIR CO.LTD"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"AIRLINE_KOREAN"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티웨이항공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"TAE"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"AIR_FLN"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"TW810"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"DAEGU"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대구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"BAGGAGE_CLAIM"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"JEJU"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제주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"CITY"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"CJU"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"ETD"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"2227"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"FLIGHT_DATE"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"GATE"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"IO"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국내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"LINE_CODE"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"ARRIVED   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"STD"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"UFID"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"20240812TAEITW810"</a:t>
            </a:r>
            <a:endParaRPr lang="en-US" altLang="ko-KR" sz="11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}</a:t>
            </a: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488B08-76AF-C05C-D52F-18F941DA56C6}"/>
              </a:ext>
            </a:extLst>
          </p:cNvPr>
          <p:cNvSpPr/>
          <p:nvPr/>
        </p:nvSpPr>
        <p:spPr>
          <a:xfrm>
            <a:off x="9601200" y="2781300"/>
            <a:ext cx="5257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typeOfFlight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에어아시아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 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버하드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"AK1623"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scheduleDateTime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"0005"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estimatedDateTime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"0028"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코타키나발루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gatenumber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"112"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"carousel"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"7"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exitnumber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"remark"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"codeshare"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masterflightid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airportCode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cityCode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terminalId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"P02"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elapsetime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"0508"</a:t>
            </a:r>
            <a:endParaRPr lang="en-US" altLang="ko-KR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실습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BA67149-D3DB-B83F-EAF5-8ECF5E17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96" y="3632201"/>
            <a:ext cx="8426704" cy="3739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644C6D-D36E-B326-27D4-2888B8CEA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3651250"/>
            <a:ext cx="8372283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0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모듈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6687800" cy="499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main.py</a:t>
            </a:r>
            <a:endParaRPr lang="en-US" altLang="ko-KR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rgbClr val="CCCCCC"/>
                </a:solidFill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3200" dirty="0">
                <a:solidFill>
                  <a:srgbClr val="CCCCCC"/>
                </a:solidFill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전체 프로그램의 실행을 제어하는 메인 스크립트입니다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r>
              <a:rPr lang="en-US" altLang="ko-KR" sz="3200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 주요 기능 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fetch_and_store_data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() : 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인천공항 및 김포공항 출발 및 도착 데이터 가져와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에 저장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2.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initialize_rag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() :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UpstageEmbedding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와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ChatUpstage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를 초기화 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handle_user_query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() : </a:t>
            </a:r>
            <a:r>
              <a:rPr lang="ko-KR" altLang="en-US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유저쿼리를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sql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문형태로 변환 후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RDB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에 해당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user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sql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문을 조회하여 데이터 반환하여 최종적으로 유저 질의에 답변합니다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0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주요 모듈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6687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2. api_handler.py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한국공항공사와 인천공항공사의 오픈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와의 통신하여 실시간 운항정보 데이터를 가져옴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3. db_operations.py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오픈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통해 받아온 외부 데이터를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저장 및 조회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4. llm_handler.py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OpenAI API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응답 생성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텍스트를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SQL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변환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포맷팅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등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LLM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관련 작업을 수행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5. rag_retreiver.py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CSV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파일을 읽어와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SQLite3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데이터베이스에 저장한 뒤 쿼리 실행하여 데이터 반환 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25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UI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시연 화면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6687800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* UI </a:t>
            </a:r>
            <a:r>
              <a:rPr lang="ko-KR" altLang="en-US" sz="3200" dirty="0">
                <a:solidFill>
                  <a:schemeClr val="bg1"/>
                </a:solidFill>
              </a:rPr>
              <a:t>시연 화면</a:t>
            </a:r>
          </a:p>
        </p:txBody>
      </p:sp>
    </p:spTree>
    <p:extLst>
      <p:ext uri="{BB962C8B-B14F-4D97-AF65-F5344CB8AC3E}">
        <p14:creationId xmlns:p14="http://schemas.microsoft.com/office/powerpoint/2010/main" val="71365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1051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31496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00" y="3238500"/>
            <a:ext cx="190500" cy="17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529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900" y="3149600"/>
            <a:ext cx="355600" cy="35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100" y="3238500"/>
            <a:ext cx="190500" cy="177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5946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0" y="31496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0" y="3238500"/>
            <a:ext cx="190500" cy="177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0490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41529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700" y="2933700"/>
            <a:ext cx="3263900" cy="3441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152900" y="4216400"/>
            <a:ext cx="28321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1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예시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프로젝트를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개와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고양이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분류하는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성공했을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때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어떤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특징이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각각의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동물을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구별하는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가장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하는지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파악할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있습니다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.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귀의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형태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코의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크기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눈의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위치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등이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특징으로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나타날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있습니다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. 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0" y="2933700"/>
            <a:ext cx="3263900" cy="3441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5946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94600" y="4216400"/>
            <a:ext cx="28321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2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내용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2933700"/>
            <a:ext cx="3263900" cy="3441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0490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49000" y="4216400"/>
            <a:ext cx="16002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3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7175500"/>
            <a:ext cx="2743200" cy="2451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2672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7175500"/>
            <a:ext cx="2743200" cy="24511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78359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7175500"/>
            <a:ext cx="2743200" cy="24511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3538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9601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느낀점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4076700" y="34163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89400" y="38354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38400" y="36576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35500" y="8140700"/>
            <a:ext cx="90043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그룹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스터디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진행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소감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및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앞으로의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계획에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대해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정리해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작성해주세요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4076700" y="49911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89400" y="54102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51435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38400" y="52197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4076700" y="65659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89400" y="69850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6718300"/>
            <a:ext cx="1473200" cy="495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438400" y="67945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689600"/>
            <a:ext cx="18288000" cy="45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753600"/>
            <a:ext cx="3822700" cy="33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2108200"/>
            <a:ext cx="13614400" cy="6121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79700" y="2667000"/>
            <a:ext cx="151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993900" y="5257800"/>
            <a:ext cx="52578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5130800" y="2654300"/>
            <a:ext cx="2971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00" y="37084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30800" y="4762500"/>
            <a:ext cx="10604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30800" y="68707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05.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30800" y="58166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100" y="3670300"/>
            <a:ext cx="70104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300" b="0" i="0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190500"/>
            <a:ext cx="3822700" cy="33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81100" y="31750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13800" y="4203700"/>
            <a:ext cx="660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40600" y="5219700"/>
            <a:ext cx="3594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 dirty="0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6400" b="0" i="0" u="none" strike="noStrike" spc="-2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 dirty="0">
                <a:solidFill>
                  <a:srgbClr val="FFFFFF"/>
                </a:solidFill>
                <a:ea typeface="Pretendard Medium"/>
              </a:rPr>
              <a:t>소개</a:t>
            </a:r>
            <a:endParaRPr lang="en-US" altLang="ko-KR" sz="6400" b="0" i="0" u="none" strike="noStrike" spc="-200" dirty="0">
              <a:solidFill>
                <a:srgbClr val="FFFFFF"/>
              </a:solidFill>
              <a:ea typeface="Pretendard Medium"/>
            </a:endParaRPr>
          </a:p>
          <a:p>
            <a:pPr lvl="0" algn="ctr">
              <a:lnSpc>
                <a:spcPct val="128682"/>
              </a:lnSpc>
            </a:pPr>
            <a:r>
              <a:rPr lang="en-US" altLang="ko-KR" sz="6400" spc="-200" dirty="0">
                <a:solidFill>
                  <a:srgbClr val="FFFFFF"/>
                </a:solidFill>
                <a:ea typeface="Pretendard Medium"/>
              </a:rPr>
              <a:t>(</a:t>
            </a:r>
            <a:r>
              <a:rPr lang="ko-KR" altLang="en-US" sz="6400" spc="-200" dirty="0" err="1">
                <a:solidFill>
                  <a:srgbClr val="FFFFFF"/>
                </a:solidFill>
                <a:ea typeface="Pretendard Medium"/>
              </a:rPr>
              <a:t>ㄱㄴㄷ순</a:t>
            </a:r>
            <a:r>
              <a:rPr lang="en-US" altLang="ko-KR" sz="6400" spc="-200" dirty="0">
                <a:solidFill>
                  <a:srgbClr val="FFFFFF"/>
                </a:solidFill>
                <a:ea typeface="Pretendard Medium"/>
              </a:rPr>
              <a:t>)</a:t>
            </a:r>
            <a:endParaRPr lang="ko-KR" sz="6400" b="0" i="0" u="none" strike="noStrike" spc="-2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574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b="0" i="1" u="none" strike="noStrike" dirty="0">
                <a:solidFill>
                  <a:srgbClr val="A4A0F9"/>
                </a:solidFill>
                <a:latin typeface="Pretendard SemiBold"/>
              </a:rPr>
              <a:t>김동규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57400" y="4381500"/>
            <a:ext cx="5715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한 발짝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한 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발자국씩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개발해보자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) 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김동규 입니다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.</a:t>
            </a: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574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b="0" i="1" u="none" strike="noStrike" dirty="0">
                <a:solidFill>
                  <a:srgbClr val="A4A0F9"/>
                </a:solidFill>
                <a:latin typeface="Pretendard SemiBold"/>
              </a:rPr>
              <a:t>주남정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57400" y="6997700"/>
            <a:ext cx="58674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100" i="1" dirty="0">
                <a:solidFill>
                  <a:srgbClr val="9E9E9E"/>
                </a:solidFill>
                <a:latin typeface="Pretendard Regular"/>
              </a:rPr>
              <a:t>코로나에 걸렸으나 관대한 팀원을 만나 감사한 </a:t>
            </a:r>
            <a:r>
              <a:rPr lang="ko-KR" altLang="en-US" sz="2100" i="1" dirty="0" err="1">
                <a:solidFill>
                  <a:srgbClr val="9E9E9E"/>
                </a:solidFill>
                <a:latin typeface="Pretendard Regular"/>
              </a:rPr>
              <a:t>마음뿐인</a:t>
            </a:r>
            <a:r>
              <a:rPr lang="ko-KR" altLang="en-US" sz="2100" i="1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altLang="en-US" sz="2100" i="1" dirty="0" err="1">
                <a:solidFill>
                  <a:srgbClr val="9E9E9E"/>
                </a:solidFill>
                <a:latin typeface="Pretendard Regular"/>
              </a:rPr>
              <a:t>주남정입니다</a:t>
            </a:r>
            <a:r>
              <a:rPr lang="en-US" altLang="ko-KR" sz="2100" i="1" dirty="0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6910"/>
              </a:lnSpc>
            </a:pP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726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i="1" dirty="0" err="1">
                <a:solidFill>
                  <a:srgbClr val="A4A0F9"/>
                </a:solidFill>
                <a:latin typeface="Pretendard SemiBold"/>
              </a:rPr>
              <a:t>오승민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72600" y="4381500"/>
            <a:ext cx="7772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재주있는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개발자가 되고 싶은 제주사는 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오승민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입니다</a:t>
            </a: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3726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b="0" i="1" u="none" strike="noStrike" dirty="0" err="1">
                <a:solidFill>
                  <a:srgbClr val="A4A0F9"/>
                </a:solidFill>
                <a:latin typeface="Pretendard SemiBold"/>
              </a:rPr>
              <a:t>한성범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72600" y="6997700"/>
            <a:ext cx="8153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오러다개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오류나면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러닝하고 다시 개발해보는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) 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한성범입니다</a:t>
            </a: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2563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78900" y="42037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3700" y="5181600"/>
            <a:ext cx="7658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프로젝트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소개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36200" y="6565900"/>
            <a:ext cx="6616700" cy="251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기간</a:t>
            </a:r>
            <a:r>
              <a:rPr lang="en-US" sz="1800" b="0" i="1" u="none" strike="noStrike" dirty="0">
                <a:solidFill>
                  <a:srgbClr val="FFAABB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1" u="none" strike="noStrike" dirty="0">
                <a:solidFill>
                  <a:srgbClr val="9E9E9E"/>
                </a:solidFill>
                <a:latin typeface="Pretendard Regular"/>
              </a:rPr>
              <a:t>2024. 08. 12 ~ 2024.08.19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689600"/>
            <a:ext cx="80518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201400" y="57785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6700" y="6565900"/>
            <a:ext cx="63881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목표</a:t>
            </a:r>
          </a:p>
          <a:p>
            <a:pPr lvl="0" algn="l">
              <a:lnSpc>
                <a:spcPct val="132800"/>
              </a:lnSpc>
            </a:pP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한국공항공사와 인천공항공사에서 제공하는 오픈 </a:t>
            </a:r>
            <a:r>
              <a:rPr lang="en-US" altLang="ko-KR" sz="1800" b="0" i="1" u="none" strike="noStrike" dirty="0">
                <a:solidFill>
                  <a:srgbClr val="9E9E9E"/>
                </a:solidFill>
                <a:ea typeface="Pretendard Regular"/>
              </a:rPr>
              <a:t>API </a:t>
            </a: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활용하여</a:t>
            </a:r>
            <a:endParaRPr lang="en-US" altLang="ko-KR" sz="1800" b="0" i="1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실시간 항공운항정보의 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Q&amp;A </a:t>
            </a: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엔진을 만듭니다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.</a:t>
            </a:r>
            <a:endParaRPr lang="ko-KR" sz="1800" b="0" i="1" u="none" strike="noStrike" dirty="0">
              <a:solidFill>
                <a:srgbClr val="9E9E9E"/>
              </a:solidFill>
              <a:ea typeface="Pretendard Regular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89600"/>
            <a:ext cx="8051800" cy="622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52700" y="58039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목표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4200" y="4216400"/>
            <a:ext cx="12039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altLang="ko-KR" sz="2000" b="0" i="1" u="none" strike="noStrike" dirty="0" err="1">
                <a:solidFill>
                  <a:srgbClr val="9E9E9E"/>
                </a:solidFill>
                <a:latin typeface="Pretendard Regular"/>
              </a:rPr>
              <a:t>LangChain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을 이용해 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Knowledge Base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를 구축한 어플리케이션 개발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endParaRPr lang="en-US" sz="20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35814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356600" y="3670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441700"/>
            <a:ext cx="12446000" cy="570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6200" y="4064000"/>
            <a:ext cx="11455400" cy="448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2800"/>
              </a:lnSpc>
            </a:pP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</a:t>
            </a:r>
            <a:r>
              <a:rPr lang="ko-KR" altLang="en-US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터디</a:t>
            </a:r>
            <a:r>
              <a:rPr lang="ko-KR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소개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ㄱㄴㄷ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순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김동규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오승민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주남정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한성범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횟수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매일 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Zoom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만나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코딩을 진행하며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내용을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공유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장소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실시간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비대면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(ZOOM), 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패캠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오프라인 강의실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애자일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선택하여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2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사이클을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생긴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문제점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코로나 이슈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특성에 따른 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Vector DB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사용유무</a:t>
            </a:r>
            <a:endParaRPr lang="ko-KR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해결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팀원간 커뮤니케이션하여 분량 재조정하였고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강사님의 도움으로  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RDBMS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전환하여 사용함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56000" y="9563100"/>
            <a:ext cx="1866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Pretendard Regul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RAG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구조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EE1795-6637-B526-7CFA-06E5320D5FFA}"/>
              </a:ext>
            </a:extLst>
          </p:cNvPr>
          <p:cNvSpPr/>
          <p:nvPr/>
        </p:nvSpPr>
        <p:spPr>
          <a:xfrm>
            <a:off x="4922040" y="3422293"/>
            <a:ext cx="3612361" cy="11624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외부</a:t>
            </a:r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저장</a:t>
            </a:r>
            <a:endParaRPr lang="en-US" altLang="ko-KR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+ RDBMS</a:t>
            </a:r>
            <a:endParaRPr lang="ko-KR" altLang="en-US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1A5AFB-2D11-82C9-1D25-C815F1F6B5FE}"/>
              </a:ext>
            </a:extLst>
          </p:cNvPr>
          <p:cNvSpPr/>
          <p:nvPr/>
        </p:nvSpPr>
        <p:spPr>
          <a:xfrm>
            <a:off x="4940301" y="5748077"/>
            <a:ext cx="3594100" cy="8069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Q/A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DFC02B-22BB-A067-395C-84F665CF1FF7}"/>
              </a:ext>
            </a:extLst>
          </p:cNvPr>
          <p:cNvSpPr/>
          <p:nvPr/>
        </p:nvSpPr>
        <p:spPr>
          <a:xfrm>
            <a:off x="4922040" y="7610433"/>
            <a:ext cx="3594100" cy="934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LLM</a:t>
            </a:r>
            <a:endParaRPr lang="ko-KR" altLang="en-US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548104C-E2C3-01F8-DF7A-43C286189209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6728221" y="4584698"/>
            <a:ext cx="9130" cy="1163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F1C05CC-1465-8344-C6AA-4C3D8D5DF7D1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6719090" y="6555042"/>
            <a:ext cx="18261" cy="10553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99803BE-7744-C3BB-AD17-963177E2299C}"/>
              </a:ext>
            </a:extLst>
          </p:cNvPr>
          <p:cNvSpPr/>
          <p:nvPr/>
        </p:nvSpPr>
        <p:spPr>
          <a:xfrm>
            <a:off x="11999092" y="5012734"/>
            <a:ext cx="1975132" cy="21018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User</a:t>
            </a:r>
            <a:endParaRPr lang="ko-KR" altLang="en-US" sz="40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952DAEF-9FAD-B593-78D5-F310AD0D4326}"/>
              </a:ext>
            </a:extLst>
          </p:cNvPr>
          <p:cNvCxnSpPr>
            <a:cxnSpLocks/>
          </p:cNvCxnSpPr>
          <p:nvPr/>
        </p:nvCxnSpPr>
        <p:spPr>
          <a:xfrm flipV="1">
            <a:off x="8520496" y="6230659"/>
            <a:ext cx="3366704" cy="181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13195-7C3B-8A2C-ED43-A1F29C78B68D}"/>
              </a:ext>
            </a:extLst>
          </p:cNvPr>
          <p:cNvCxnSpPr>
            <a:cxnSpLocks/>
          </p:cNvCxnSpPr>
          <p:nvPr/>
        </p:nvCxnSpPr>
        <p:spPr>
          <a:xfrm flipH="1">
            <a:off x="8534401" y="5905500"/>
            <a:ext cx="33527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7BBDFE-93B3-D778-27DE-CDA6A564D68A}"/>
              </a:ext>
            </a:extLst>
          </p:cNvPr>
          <p:cNvSpPr txBox="1"/>
          <p:nvPr/>
        </p:nvSpPr>
        <p:spPr>
          <a:xfrm>
            <a:off x="9829768" y="5367415"/>
            <a:ext cx="172088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질문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F638D6-033B-6462-FB5E-E79E94FA37ED}"/>
              </a:ext>
            </a:extLst>
          </p:cNvPr>
          <p:cNvSpPr txBox="1"/>
          <p:nvPr/>
        </p:nvSpPr>
        <p:spPr>
          <a:xfrm>
            <a:off x="9876211" y="6232910"/>
            <a:ext cx="12886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답변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E05307-077D-8BB4-3DD0-A88471E8443B}"/>
              </a:ext>
            </a:extLst>
          </p:cNvPr>
          <p:cNvSpPr txBox="1"/>
          <p:nvPr/>
        </p:nvSpPr>
        <p:spPr>
          <a:xfrm>
            <a:off x="4195346" y="4876414"/>
            <a:ext cx="30035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유사문장 검색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60150A-29B8-FEB6-AFDE-72FC2CEFD830}"/>
              </a:ext>
            </a:extLst>
          </p:cNvPr>
          <p:cNvSpPr txBox="1"/>
          <p:nvPr/>
        </p:nvSpPr>
        <p:spPr>
          <a:xfrm>
            <a:off x="3505200" y="6852973"/>
            <a:ext cx="38143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유사문장 포함 질문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1387</Words>
  <Application>Microsoft Office PowerPoint</Application>
  <PresentationFormat>사용자 지정</PresentationFormat>
  <Paragraphs>212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Pretendard Bold</vt:lpstr>
      <vt:lpstr>맑은 고딕</vt:lpstr>
      <vt:lpstr>Arial</vt:lpstr>
      <vt:lpstr>Pretendard Light</vt:lpstr>
      <vt:lpstr>Noto Sans JP Bold</vt:lpstr>
      <vt:lpstr>IBMPlexMono</vt:lpstr>
      <vt:lpstr>Pretendard Medium</vt:lpstr>
      <vt:lpstr>Calibri</vt:lpstr>
      <vt:lpstr>Pretendard SemiBold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주남정</dc:creator>
  <cp:lastModifiedBy>주남정</cp:lastModifiedBy>
  <cp:revision>55</cp:revision>
  <dcterms:created xsi:type="dcterms:W3CDTF">2006-08-16T00:00:00Z</dcterms:created>
  <dcterms:modified xsi:type="dcterms:W3CDTF">2024-08-18T10:08:21Z</dcterms:modified>
</cp:coreProperties>
</file>